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65" r:id="rId4"/>
    <p:sldId id="270" r:id="rId5"/>
    <p:sldId id="269" r:id="rId6"/>
    <p:sldId id="262" r:id="rId7"/>
    <p:sldId id="263" r:id="rId8"/>
    <p:sldId id="264" r:id="rId9"/>
    <p:sldId id="261" r:id="rId10"/>
    <p:sldId id="268" r:id="rId11"/>
    <p:sldId id="260" r:id="rId12"/>
    <p:sldId id="266" r:id="rId13"/>
    <p:sldId id="271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14" autoAdjust="0"/>
    <p:restoredTop sz="94660"/>
  </p:normalViewPr>
  <p:slideViewPr>
    <p:cSldViewPr snapToGrid="0">
      <p:cViewPr varScale="1">
        <p:scale>
          <a:sx n="150" d="100"/>
          <a:sy n="150" d="100"/>
        </p:scale>
        <p:origin x="624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3FA9A4-6CB2-4D5B-A876-AEE19BF2FFCF}" type="datetimeFigureOut">
              <a:rPr lang="en-US" smtClean="0"/>
              <a:t>5/31/2024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C753CF-1310-4A2C-9CD2-AE6CCD8141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9798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DCE394-403D-94E4-53EC-C914148D39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358AC9-0A02-E16D-9BEC-88B4DE3DF4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FFAD44-D2DA-B0DB-F11F-13861701CA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7463F-0419-4986-9EEE-5736A51E6BE3}" type="datetime1">
              <a:rPr lang="en-US" smtClean="0"/>
              <a:t>5/31/2024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280103-CAAE-2BD0-C7A5-999A6820DA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51F255-981C-878B-E4F3-F6357F321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EC8B4-4A96-4517-97DD-147CB44913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8561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84CC82-3DD5-FF3C-DE79-700A01937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2CBD37-20EA-6EA0-355C-9CD5B5019E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0DAF17-5B3F-BD27-7B82-E20C1D5452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28CEA-0D4A-477C-9276-663F1CA843AC}" type="datetime1">
              <a:rPr lang="en-US" smtClean="0"/>
              <a:t>5/31/2024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141CD6-C6C4-5748-5F18-DE96BFD26A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745E5D-1518-AEF7-F88D-094F756DF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EC8B4-4A96-4517-97DD-147CB44913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3411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E7BF011-D29C-47FC-34BD-22059AA9232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04785F-A2A9-F712-4AE0-48C642022C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D023C1-E448-6734-4AB0-4543EAC4A3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53593-8B3B-42D3-A8FE-65AC4BD964AB}" type="datetime1">
              <a:rPr lang="en-US" smtClean="0"/>
              <a:t>5/31/2024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C286A5-F564-23E4-44D8-D17C2E6BEF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F31B90-C788-8691-A8DC-4005C3C10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EC8B4-4A96-4517-97DD-147CB44913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2702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93B7BE-29F9-2F46-DCF7-DB2793287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3C6522-2B14-2DB5-99E5-1A479881F0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5E91E5-2FD8-CA67-3535-90B87D83E7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28D3D-DF31-4F87-92DF-D13970325429}" type="datetime1">
              <a:rPr lang="en-US" smtClean="0"/>
              <a:t>5/31/2024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BCC6AD-E8BE-4E71-160F-C64359B9A6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7EB3FE-70CD-A14C-36F2-BF8E1C38FC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EC8B4-4A96-4517-97DD-147CB44913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074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FFA968-BE0F-B354-041B-A2DCF959E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708817-A045-37EF-62F9-9A9B5228B9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3B8E39-36C3-4EC2-2599-5F4FD3F4A0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E29BD-C182-430A-8A52-11BB4069024F}" type="datetime1">
              <a:rPr lang="en-US" smtClean="0"/>
              <a:t>5/31/2024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B9F1DF-6699-FB35-AB72-AB24128D11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F7A2AC-E30C-68BE-E03A-031B247D58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EC8B4-4A96-4517-97DD-147CB44913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42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5D1E1-72F6-0191-E6DF-FD4058362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DBD4DD-9977-9D31-823E-830AD4A204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331A81-7D87-3735-E2F2-9459D26130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C9AFA6-EA44-B6BA-2AF3-6C4FC9A13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4722E-913B-4F17-9B06-932667BD12E6}" type="datetime1">
              <a:rPr lang="en-US" smtClean="0"/>
              <a:t>5/31/2024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412A02-8C01-147E-01B3-7946070AEA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AE885E-F6E1-9274-2DAB-900387596A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EC8B4-4A96-4517-97DD-147CB44913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2413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F5B1A6-0A9E-95ED-F520-4D03361556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F61651-C1F1-4225-B376-BEE1BB49AD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9CA289-951A-56E6-1CC4-1C8EF36C74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C059922-CE15-1E30-DEC3-3D1A7CF30AA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A1689CF-F9C9-A116-58FB-858C5AE6353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4F90638-1F16-637C-67C8-08A29F2EBA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47C2A-DB14-4593-9D37-EB8421C2C1C2}" type="datetime1">
              <a:rPr lang="en-US" smtClean="0"/>
              <a:t>5/31/2024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DD203A5-5C47-A3E7-1DEC-128AD1FCC8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15C5398-890E-CA79-6561-CB6D8DB03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EC8B4-4A96-4517-97DD-147CB44913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2856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3C1F1D-E825-8050-F04E-75BF914F28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C66F122-6ABD-5E6C-1F8D-A89F32C00D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7187-311B-4F1B-9A78-84D890427C6F}" type="datetime1">
              <a:rPr lang="en-US" smtClean="0"/>
              <a:t>5/31/2024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40E863-1A99-AD7F-70EB-26AA918EE2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33DAC0-9DEA-7409-8BED-E6A28F8547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EC8B4-4A96-4517-97DD-147CB44913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9834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844E2E8-C4BB-AB96-DA9D-CC885A87D7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AC4DA-3E46-48EC-8814-D62A52B7484D}" type="datetime1">
              <a:rPr lang="en-US" smtClean="0"/>
              <a:t>5/31/2024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197A085-9368-E3F5-A9FB-51F4A43404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086379-E609-2D7D-F33E-23BA52FD1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EC8B4-4A96-4517-97DD-147CB44913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95400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B15334-8CD9-1CFE-CC18-667C78A4A0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03672A-5D5C-07C9-B0EE-E327C94875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AB3867-1C4A-98B2-05E7-30657A78D2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B8635F-E9B6-A2DC-26F7-0C7EAC7116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6E528-61C6-4D5D-8767-196651A9B574}" type="datetime1">
              <a:rPr lang="en-US" smtClean="0"/>
              <a:t>5/31/2024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F5A258-3E87-839D-2BAF-859E3C292B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953232-5D8C-B081-E7AF-F1EA4CEE9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EC8B4-4A96-4517-97DD-147CB44913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0319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08F702-DEE8-D092-6A28-51F7E11AD5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3800692-264F-B55A-A3DD-9B4FF017263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6E1DCA-E333-FD4E-4D41-7BD636371F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3258A7-E0DA-D9BD-A253-3458898CBA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BB6B9-7C01-4875-922C-06D6705F8C3B}" type="datetime1">
              <a:rPr lang="en-US" smtClean="0"/>
              <a:t>5/31/2024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233F06-7150-BFF8-E7DA-7D5034D8E0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4C5E9F-DCAB-DEC2-ECC2-4FBEFF2AFB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EC8B4-4A96-4517-97DD-147CB44913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0407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E2FC2E-8CBC-BB80-7571-6574C82E06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EC8D1E-923D-4A3A-1B7F-4E7952ADFD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DFC076-6770-9A55-5D51-5F0D17B175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771B9D-FF5A-4513-B66F-E0B8CBE3720D}" type="datetime1">
              <a:rPr lang="en-US" smtClean="0"/>
              <a:t>5/31/2024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97A393-0D20-196B-8807-2271D6C499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64ACBB-D917-4400-102E-8680774855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DEC8B4-4A96-4517-97DD-147CB44913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27133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BDA36B-B575-328E-5B3A-8D76DE2E07FC}"/>
              </a:ext>
            </a:extLst>
          </p:cNvPr>
          <p:cNvSpPr txBox="1"/>
          <p:nvPr/>
        </p:nvSpPr>
        <p:spPr>
          <a:xfrm>
            <a:off x="3007878" y="1268225"/>
            <a:ext cx="6176243" cy="523220"/>
          </a:xfrm>
          <a:prstGeom prst="rect">
            <a:avLst/>
          </a:prstGeom>
          <a:noFill/>
        </p:spPr>
        <p:txBody>
          <a:bodyPr wrap="none" numCol="1" rtlCol="0" anchor="ctr">
            <a:spAutoFit/>
          </a:bodyPr>
          <a:lstStyle/>
          <a:p>
            <a:pPr algn="ctr"/>
            <a:r>
              <a:rPr lang="ru-RU" sz="2800" b="1" dirty="0"/>
              <a:t>Выпускная квалификационная работа</a:t>
            </a:r>
            <a:endParaRPr lang="en-US" sz="28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41A02E-356C-5DF5-AB27-86744161EC9A}"/>
              </a:ext>
            </a:extLst>
          </p:cNvPr>
          <p:cNvSpPr txBox="1"/>
          <p:nvPr/>
        </p:nvSpPr>
        <p:spPr>
          <a:xfrm>
            <a:off x="2611103" y="1791445"/>
            <a:ext cx="69697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3600" i="1" dirty="0"/>
              <a:t>Оценка положения тела на видео</a:t>
            </a:r>
            <a:endParaRPr lang="en-US" sz="3600" i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35950B-86D6-912C-46E9-0E02DD186777}"/>
              </a:ext>
            </a:extLst>
          </p:cNvPr>
          <p:cNvSpPr txBox="1"/>
          <p:nvPr/>
        </p:nvSpPr>
        <p:spPr>
          <a:xfrm>
            <a:off x="1282277" y="3866227"/>
            <a:ext cx="1093228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200" dirty="0"/>
              <a:t>Подготовил </a:t>
            </a:r>
            <a:r>
              <a:rPr lang="ru-RU" sz="2200" dirty="0" err="1"/>
              <a:t>Дурманенко</a:t>
            </a:r>
            <a:r>
              <a:rPr lang="ru-RU" sz="2200" dirty="0"/>
              <a:t> Всеволод Сергеевич</a:t>
            </a:r>
          </a:p>
          <a:p>
            <a:r>
              <a:rPr lang="ru-RU" sz="2200" dirty="0"/>
              <a:t>Направление: </a:t>
            </a:r>
            <a:r>
              <a:rPr lang="en-US" sz="2200" dirty="0">
                <a:solidFill>
                  <a:srgbClr val="333333"/>
                </a:solidFill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</a:t>
            </a:r>
            <a:r>
              <a:rPr lang="ru-RU" sz="2200" dirty="0">
                <a:solidFill>
                  <a:srgbClr val="333333"/>
                </a:solidFill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2200" dirty="0">
                <a:solidFill>
                  <a:srgbClr val="333333"/>
                </a:solidFill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.03.</a:t>
            </a:r>
            <a:r>
              <a:rPr lang="ru-RU" sz="2200" dirty="0">
                <a:solidFill>
                  <a:srgbClr val="333333"/>
                </a:solidFill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02</a:t>
            </a:r>
            <a:r>
              <a:rPr lang="en-US" sz="2200" dirty="0">
                <a:solidFill>
                  <a:srgbClr val="333333"/>
                </a:solidFill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ru-RU" sz="2200" dirty="0">
                <a:solidFill>
                  <a:srgbClr val="333333"/>
                </a:solidFill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Фундаментальная информатика</a:t>
            </a:r>
            <a:r>
              <a:rPr lang="en-US" sz="2200" dirty="0">
                <a:solidFill>
                  <a:srgbClr val="333333"/>
                </a:solidFill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2200" dirty="0">
                <a:solidFill>
                  <a:srgbClr val="333333"/>
                </a:solidFill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и информационные технологии</a:t>
            </a:r>
            <a:endParaRPr lang="ru-RU" sz="2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ru-RU" sz="2200" dirty="0"/>
              <a:t>Научный руководитель: </a:t>
            </a:r>
            <a:r>
              <a:rPr lang="ru-RU" sz="2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доц. </a:t>
            </a:r>
            <a:r>
              <a:rPr lang="ru-RU" sz="2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Демяненко</a:t>
            </a:r>
            <a:r>
              <a:rPr lang="ru-RU" sz="2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Яна Михайловна</a:t>
            </a:r>
            <a:endParaRPr lang="en-US" sz="2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F382E2A-5687-A75B-636B-0011F1F45547}"/>
              </a:ext>
            </a:extLst>
          </p:cNvPr>
          <p:cNvSpPr txBox="1"/>
          <p:nvPr/>
        </p:nvSpPr>
        <p:spPr>
          <a:xfrm>
            <a:off x="5660591" y="6267450"/>
            <a:ext cx="2175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ЮФУ </a:t>
            </a:r>
            <a:r>
              <a:rPr lang="ru-RU" dirty="0" err="1"/>
              <a:t>ИММиКН</a:t>
            </a:r>
            <a:r>
              <a:rPr lang="ru-RU" dirty="0"/>
              <a:t> 2024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59945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163F2A5-D496-84FD-D4AA-3DEE5DED2C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7597" y="1593462"/>
            <a:ext cx="7643603" cy="367107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E8894E-EA67-E969-936C-C7FEB4246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Развертывание 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B42C3F-0882-8C46-3549-7B9C74715E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49" y="1826022"/>
            <a:ext cx="5988051" cy="336827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0E2405B-1BCB-3E85-498A-CF712CECD3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EC8B4-4A96-4517-97DD-147CB449136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3657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1A9E9-FC52-1ED1-5DA2-59A4C4A70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Использованные технологии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AC8254B-CD1D-599D-43E7-FF5D010407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7" y="2140229"/>
            <a:ext cx="3717608" cy="371760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F27B73E-C868-509A-231B-6A5F8E9946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0543" y="3353904"/>
            <a:ext cx="2766039" cy="390566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DF27E5E9-5B35-34F2-0668-293C675675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0945" y="555625"/>
            <a:ext cx="3717608" cy="5111712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C380C996-A09A-97CF-FC2F-335D9AF657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7441" y="1690688"/>
            <a:ext cx="6943412" cy="390566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D78B43-023D-D4DA-6FFC-CCB9AE7EF4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EC8B4-4A96-4517-97DD-147CB449136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8106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215D98-F6EB-4BC2-B276-C54CBFD436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Результаты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680453-E8DB-4937-E833-CF354E1AFC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755" y="1425575"/>
            <a:ext cx="4305300" cy="5067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652BECF-B545-0416-E874-CC054E6214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3706" y="1570673"/>
            <a:ext cx="5939791" cy="477710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AE2C53F-A1D8-E21F-E95E-DE3CD9E85E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EC8B4-4A96-4517-97DD-147CB449136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4291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65B63C-4B48-22C5-BAAA-81A5906D0D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Заключение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8AEDBB-FE99-05E3-4E9B-79D721A95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EC8B4-4A96-4517-97DD-147CB4491368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E25708A-68A4-62DF-529E-72800D2472BC}"/>
              </a:ext>
            </a:extLst>
          </p:cNvPr>
          <p:cNvSpPr txBox="1">
            <a:spLocks/>
          </p:cNvSpPr>
          <p:nvPr/>
        </p:nvSpPr>
        <p:spPr>
          <a:xfrm>
            <a:off x="838200" y="1690690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dirty="0"/>
              <a:t>Исследованы несколько методов оценки положения тела на видео</a:t>
            </a:r>
          </a:p>
          <a:p>
            <a:r>
              <a:rPr lang="ru-RU" sz="2400" dirty="0"/>
              <a:t>Реализован алгоритм для определения правильности выполнения упражнений</a:t>
            </a:r>
          </a:p>
          <a:p>
            <a:r>
              <a:rPr lang="ru-RU" sz="2400" dirty="0"/>
              <a:t>Реализовано фитнес приложение для контроля выполнения упражнений</a:t>
            </a:r>
          </a:p>
          <a:p>
            <a:r>
              <a:rPr lang="ru-RU" sz="2400" dirty="0"/>
              <a:t>Разработан сервера для удаленного хранения данных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492361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A95D2B-64F4-822C-6089-D6E9ACBD1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Постановка задачи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BD41E5-D6AA-A069-4798-9EA2B24566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sz="2400" dirty="0"/>
              <a:t>Исследование существующих методов оценки положения тела на видео</a:t>
            </a:r>
          </a:p>
          <a:p>
            <a:r>
              <a:rPr lang="ru-RU" sz="2400" dirty="0"/>
              <a:t>Реализация алгоритма для определения правильности выполнения упражнений</a:t>
            </a:r>
          </a:p>
          <a:p>
            <a:r>
              <a:rPr lang="ru-RU" sz="2400" dirty="0"/>
              <a:t>Реализация фитнес приложения для контроля выполнения упражнений</a:t>
            </a:r>
          </a:p>
          <a:p>
            <a:r>
              <a:rPr lang="ru-RU" sz="2400" dirty="0"/>
              <a:t>Разработка сервера для удаленного хранения данных</a:t>
            </a: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7DC10D-A752-6985-ED72-6DF44A5C56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EC8B4-4A96-4517-97DD-147CB449136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0211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C1DEEEF-5A10-8050-FAD2-6560E61D18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296" y="935679"/>
            <a:ext cx="2661285" cy="26612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E88F26B-3E70-9D08-DBAE-D1C775E84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Основная идея</a:t>
            </a:r>
            <a:endParaRPr lang="en-US" dirty="0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9A32F6A5-5D8C-F53D-5BC3-BC4DA61AF2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3536" y="1392110"/>
            <a:ext cx="4828464" cy="1311001"/>
          </a:xfr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17C1AB64-2432-D265-58A8-8BFD2408311A}"/>
              </a:ext>
            </a:extLst>
          </p:cNvPr>
          <p:cNvSpPr/>
          <p:nvPr/>
        </p:nvSpPr>
        <p:spPr>
          <a:xfrm>
            <a:off x="3981949" y="1922847"/>
            <a:ext cx="3444241" cy="343475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EC4649E-4B87-E794-0EFD-8D5AD9CEB0A3}"/>
              </a:ext>
            </a:extLst>
          </p:cNvPr>
          <p:cNvSpPr txBox="1"/>
          <p:nvPr/>
        </p:nvSpPr>
        <p:spPr>
          <a:xfrm>
            <a:off x="4189873" y="1491961"/>
            <a:ext cx="30283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200" dirty="0"/>
              <a:t>Передача изображения</a:t>
            </a:r>
            <a:endParaRPr lang="en-US" sz="2200" dirty="0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BA633E73-0B9E-40E0-2425-FC93DE232379}"/>
              </a:ext>
            </a:extLst>
          </p:cNvPr>
          <p:cNvSpPr/>
          <p:nvPr/>
        </p:nvSpPr>
        <p:spPr>
          <a:xfrm rot="5400000">
            <a:off x="7955581" y="3107564"/>
            <a:ext cx="1489339" cy="343475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11FBCD4-B163-22DE-64D3-8DF558F752C7}"/>
              </a:ext>
            </a:extLst>
          </p:cNvPr>
          <p:cNvSpPr txBox="1"/>
          <p:nvPr/>
        </p:nvSpPr>
        <p:spPr>
          <a:xfrm>
            <a:off x="8871988" y="2725303"/>
            <a:ext cx="201893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200" dirty="0"/>
              <a:t>Обнаружение ключевых точек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3599A06-F218-B19F-4FF1-39E614C86A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0409" y="3218309"/>
            <a:ext cx="2539683" cy="253968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965A1F4-D13B-3671-D4EF-ED274F7F158F}"/>
              </a:ext>
            </a:extLst>
          </p:cNvPr>
          <p:cNvSpPr txBox="1"/>
          <p:nvPr/>
        </p:nvSpPr>
        <p:spPr>
          <a:xfrm>
            <a:off x="4379175" y="3442831"/>
            <a:ext cx="264979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200" dirty="0"/>
              <a:t>Перевод в более удобный формат и проверка условия</a:t>
            </a:r>
            <a:endParaRPr lang="en-US" sz="22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1F13EA4-8EA1-3F88-7845-FA05EDCBB1E3}"/>
              </a:ext>
            </a:extLst>
          </p:cNvPr>
          <p:cNvSpPr/>
          <p:nvPr/>
        </p:nvSpPr>
        <p:spPr>
          <a:xfrm>
            <a:off x="838200" y="4069660"/>
            <a:ext cx="2872741" cy="108204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200" dirty="0"/>
              <a:t>Условие завершения повторения выполнено?</a:t>
            </a:r>
            <a:endParaRPr lang="en-US" sz="2200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49E34F8-F6D3-35CD-1DAD-3496DE329AB5}"/>
              </a:ext>
            </a:extLst>
          </p:cNvPr>
          <p:cNvCxnSpPr>
            <a:cxnSpLocks/>
            <a:stCxn id="17" idx="2"/>
          </p:cNvCxnSpPr>
          <p:nvPr/>
        </p:nvCxnSpPr>
        <p:spPr>
          <a:xfrm>
            <a:off x="2274571" y="5151701"/>
            <a:ext cx="0" cy="7144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00C7EE28-9073-BC37-AC86-ABC59CBD27B1}"/>
              </a:ext>
            </a:extLst>
          </p:cNvPr>
          <p:cNvSpPr/>
          <p:nvPr/>
        </p:nvSpPr>
        <p:spPr>
          <a:xfrm>
            <a:off x="1009651" y="5893443"/>
            <a:ext cx="2540000" cy="78044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200" dirty="0"/>
              <a:t>Засчитываем</a:t>
            </a:r>
            <a:endParaRPr lang="en-US" sz="22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327B26E-8967-C1E7-1C3D-849FF46662C1}"/>
              </a:ext>
            </a:extLst>
          </p:cNvPr>
          <p:cNvSpPr txBox="1"/>
          <p:nvPr/>
        </p:nvSpPr>
        <p:spPr>
          <a:xfrm>
            <a:off x="2326228" y="5324273"/>
            <a:ext cx="444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Да</a:t>
            </a:r>
            <a:endParaRPr lang="en-US" dirty="0"/>
          </a:p>
        </p:txBody>
      </p:sp>
      <p:sp>
        <p:nvSpPr>
          <p:cNvPr id="46" name="Arrow: Right 45">
            <a:extLst>
              <a:ext uri="{FF2B5EF4-FFF2-40B4-BE49-F238E27FC236}">
                <a16:creationId xmlns:a16="http://schemas.microsoft.com/office/drawing/2014/main" id="{82550F11-44ED-32D6-41B5-79E9AEE4E792}"/>
              </a:ext>
            </a:extLst>
          </p:cNvPr>
          <p:cNvSpPr/>
          <p:nvPr/>
        </p:nvSpPr>
        <p:spPr>
          <a:xfrm rot="10800000">
            <a:off x="3981951" y="4488152"/>
            <a:ext cx="3444240" cy="343475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lowchart: Terminator 2">
            <a:extLst>
              <a:ext uri="{FF2B5EF4-FFF2-40B4-BE49-F238E27FC236}">
                <a16:creationId xmlns:a16="http://schemas.microsoft.com/office/drawing/2014/main" id="{8FF65E8E-7F96-3319-30CC-41A60CF9D418}"/>
              </a:ext>
            </a:extLst>
          </p:cNvPr>
          <p:cNvSpPr/>
          <p:nvPr/>
        </p:nvSpPr>
        <p:spPr>
          <a:xfrm>
            <a:off x="4188549" y="4831627"/>
            <a:ext cx="3174987" cy="1098551"/>
          </a:xfrm>
          <a:prstGeom prst="flowChartTerminato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/>
              <a:t>Нос: </a:t>
            </a:r>
            <a:r>
              <a:rPr lang="en-US" dirty="0"/>
              <a:t>{x, y},</a:t>
            </a:r>
          </a:p>
          <a:p>
            <a:pPr algn="ctr"/>
            <a:r>
              <a:rPr lang="ru-RU" dirty="0"/>
              <a:t>Левое ухо: </a:t>
            </a:r>
            <a:r>
              <a:rPr lang="en-US" dirty="0"/>
              <a:t>{x, y},</a:t>
            </a:r>
          </a:p>
          <a:p>
            <a:pPr algn="ctr"/>
            <a:r>
              <a:rPr lang="en-US" dirty="0"/>
              <a:t>…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4B171A-CC2E-22D6-565B-A6F092402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EC8B4-4A96-4517-97DD-147CB449136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0531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F2FFD-6563-FF4F-54AC-6414C042BE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 угол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72B12C-EF97-323D-1C21-1972F77954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8123EF-0BCD-34BE-F1AB-BA9AA590C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EC8B4-4A96-4517-97DD-147CB449136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937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E5CD35-B8E8-B9CF-633E-4F29FB20C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Интерфейс приложения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C6004F-483A-DBC8-7811-BA57E2C268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3351" y="1425575"/>
            <a:ext cx="4305300" cy="50673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02FA308-A434-39EE-951F-D8AC2F5B87CE}"/>
              </a:ext>
            </a:extLst>
          </p:cNvPr>
          <p:cNvSpPr txBox="1"/>
          <p:nvPr/>
        </p:nvSpPr>
        <p:spPr>
          <a:xfrm>
            <a:off x="8493618" y="1368658"/>
            <a:ext cx="364721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200" dirty="0"/>
              <a:t>Управление пользователями</a:t>
            </a:r>
            <a:endParaRPr lang="en-US" sz="2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0B32DA-E181-8DD5-770B-D9D2E76EEB36}"/>
              </a:ext>
            </a:extLst>
          </p:cNvPr>
          <p:cNvSpPr txBox="1"/>
          <p:nvPr/>
        </p:nvSpPr>
        <p:spPr>
          <a:xfrm>
            <a:off x="335728" y="1327354"/>
            <a:ext cx="369614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200" dirty="0"/>
              <a:t>Таблица выбора упражнений</a:t>
            </a:r>
            <a:endParaRPr lang="en-US" sz="2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779CD8-4850-153B-B230-FEEFE14AABB8}"/>
              </a:ext>
            </a:extLst>
          </p:cNvPr>
          <p:cNvSpPr txBox="1"/>
          <p:nvPr/>
        </p:nvSpPr>
        <p:spPr>
          <a:xfrm>
            <a:off x="8867456" y="2915483"/>
            <a:ext cx="32733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200" dirty="0"/>
              <a:t>Изменение порядка выполнения упражнений</a:t>
            </a:r>
            <a:endParaRPr lang="en-US" sz="2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CCE5CB-E21B-0208-269C-DC9A5C00C150}"/>
              </a:ext>
            </a:extLst>
          </p:cNvPr>
          <p:cNvSpPr txBox="1"/>
          <p:nvPr/>
        </p:nvSpPr>
        <p:spPr>
          <a:xfrm>
            <a:off x="109469" y="4509456"/>
            <a:ext cx="34579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200" dirty="0"/>
              <a:t>Управление сохраненными комплексами упражнений</a:t>
            </a:r>
            <a:endParaRPr lang="en-US" sz="2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589422-6DE5-D48D-6DFB-08873A68BF61}"/>
              </a:ext>
            </a:extLst>
          </p:cNvPr>
          <p:cNvSpPr txBox="1"/>
          <p:nvPr/>
        </p:nvSpPr>
        <p:spPr>
          <a:xfrm>
            <a:off x="177796" y="5780029"/>
            <a:ext cx="318535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200" dirty="0"/>
              <a:t>Отображение статистики</a:t>
            </a:r>
            <a:endParaRPr lang="en-US" sz="2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5AFDC28-270F-401D-FBD8-B4B1EC56CDF0}"/>
              </a:ext>
            </a:extLst>
          </p:cNvPr>
          <p:cNvSpPr txBox="1"/>
          <p:nvPr/>
        </p:nvSpPr>
        <p:spPr>
          <a:xfrm>
            <a:off x="8828848" y="6210915"/>
            <a:ext cx="246009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200" dirty="0"/>
              <a:t>Начать тренировку</a:t>
            </a:r>
            <a:endParaRPr lang="en-US" sz="2200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B0EFE31-877D-FA18-DA6A-A88C1595D7BC}"/>
              </a:ext>
            </a:extLst>
          </p:cNvPr>
          <p:cNvCxnSpPr>
            <a:cxnSpLocks/>
            <a:stCxn id="7" idx="1"/>
          </p:cNvCxnSpPr>
          <p:nvPr/>
        </p:nvCxnSpPr>
        <p:spPr>
          <a:xfrm flipH="1">
            <a:off x="5338294" y="1584102"/>
            <a:ext cx="3155324" cy="28299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D2BD2A1-A087-BEC4-1ECE-0D9C72E339B4}"/>
              </a:ext>
            </a:extLst>
          </p:cNvPr>
          <p:cNvCxnSpPr>
            <a:cxnSpLocks/>
            <a:stCxn id="9" idx="1"/>
          </p:cNvCxnSpPr>
          <p:nvPr/>
        </p:nvCxnSpPr>
        <p:spPr>
          <a:xfrm flipH="1">
            <a:off x="5261021" y="3300204"/>
            <a:ext cx="3606435" cy="197369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CAB1A74-CD7E-AC78-AD9F-A905D49C2193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2183798" y="1758241"/>
            <a:ext cx="3673129" cy="142284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CDD0CF5-F545-B8C9-839F-D7F35A3B141C}"/>
              </a:ext>
            </a:extLst>
          </p:cNvPr>
          <p:cNvCxnSpPr>
            <a:cxnSpLocks/>
            <a:stCxn id="9" idx="1"/>
          </p:cNvCxnSpPr>
          <p:nvPr/>
        </p:nvCxnSpPr>
        <p:spPr>
          <a:xfrm flipH="1">
            <a:off x="7441978" y="3300204"/>
            <a:ext cx="1425478" cy="197369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5ADBF6C3-F071-2F1D-F36E-BC26A338B195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3567448" y="4894177"/>
            <a:ext cx="1036794" cy="58477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81FA1CCA-964C-2D59-9433-36D07396DA8E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3363155" y="5995473"/>
            <a:ext cx="803161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07F545B4-96D5-B685-004B-DC4AA46C9E6D}"/>
              </a:ext>
            </a:extLst>
          </p:cNvPr>
          <p:cNvSpPr txBox="1"/>
          <p:nvPr/>
        </p:nvSpPr>
        <p:spPr>
          <a:xfrm>
            <a:off x="8493617" y="5780029"/>
            <a:ext cx="364702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200" dirty="0"/>
              <a:t>Удаленное хранение данных</a:t>
            </a:r>
            <a:endParaRPr lang="en-US" sz="2200" dirty="0"/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D5000B82-A540-36CA-BD68-DCCAA0DC46C6}"/>
              </a:ext>
            </a:extLst>
          </p:cNvPr>
          <p:cNvCxnSpPr>
            <a:cxnSpLocks/>
            <a:stCxn id="45" idx="1"/>
          </p:cNvCxnSpPr>
          <p:nvPr/>
        </p:nvCxnSpPr>
        <p:spPr>
          <a:xfrm flipH="1">
            <a:off x="7882643" y="5995473"/>
            <a:ext cx="610974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C6D626DA-EEE4-478E-6823-114382BFF7FB}"/>
              </a:ext>
            </a:extLst>
          </p:cNvPr>
          <p:cNvCxnSpPr>
            <a:stCxn id="13" idx="1"/>
          </p:cNvCxnSpPr>
          <p:nvPr/>
        </p:nvCxnSpPr>
        <p:spPr>
          <a:xfrm flipH="1" flipV="1">
            <a:off x="6381483" y="6297770"/>
            <a:ext cx="2447365" cy="12858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E12FCF-D162-C992-AC29-A3C1E24740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EC8B4-4A96-4517-97DD-147CB449136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6859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93D4C-9CDA-6BA1-D237-09455DE88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Типы упражнений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556D5B-F8C9-38D3-0621-8FD41D20F6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38" indent="-514338">
              <a:buFont typeface="+mj-lt"/>
              <a:buAutoNum type="arabicPeriod"/>
            </a:pPr>
            <a:r>
              <a:rPr lang="ru-RU" dirty="0"/>
              <a:t>Упражнения с углами начала и окончания</a:t>
            </a:r>
          </a:p>
          <a:p>
            <a:pPr marL="514338" indent="-514338">
              <a:buFont typeface="+mj-lt"/>
              <a:buAutoNum type="arabicPeriod"/>
            </a:pPr>
            <a:r>
              <a:rPr lang="ru-RU" dirty="0"/>
              <a:t>Упражнения с главными ключевыми точками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AD5E9E-EC07-8C33-C05E-98C90543D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EC8B4-4A96-4517-97DD-147CB449136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1948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D8CA3A-CF23-FD85-82F8-C46CB7F7F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Упражнения с углами начала и окончания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C39672E-33F0-C116-ACD8-7BBD7E3CBE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551" y="1641476"/>
            <a:ext cx="5482167" cy="41116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813D3D7-315D-B060-57D1-ACCBB65FA6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3286" y="1641476"/>
            <a:ext cx="5482167" cy="41116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DB75459-B362-643F-A704-09DD1EE2C1FE}"/>
              </a:ext>
            </a:extLst>
          </p:cNvPr>
          <p:cNvSpPr txBox="1"/>
          <p:nvPr/>
        </p:nvSpPr>
        <p:spPr>
          <a:xfrm>
            <a:off x="1800970" y="5873752"/>
            <a:ext cx="2553328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ru-RU" sz="2400" dirty="0"/>
              <a:t>Сгибания в локтях</a:t>
            </a:r>
            <a:endParaRPr lang="en-US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AD3849-7CCA-B47B-DA5A-E55B8F4B22CE}"/>
              </a:ext>
            </a:extLst>
          </p:cNvPr>
          <p:cNvSpPr txBox="1"/>
          <p:nvPr/>
        </p:nvSpPr>
        <p:spPr>
          <a:xfrm>
            <a:off x="7375847" y="5873750"/>
            <a:ext cx="3477042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ru-RU" sz="2400" dirty="0"/>
              <a:t>Наклоны корпуса вперед</a:t>
            </a:r>
            <a:endParaRPr lang="en-US" sz="2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4216F8-F7D4-2468-FBBB-C8F5B99223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EC8B4-4A96-4517-97DD-147CB449136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897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D8CA3A-CF23-FD85-82F8-C46CB7F7F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Упражнения с главными ключевыми точками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21F2846-9CB6-1988-1CE2-A7732A3670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8187" y="1690688"/>
            <a:ext cx="5628216" cy="422116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0856507-457D-A63F-84EB-A78550AFE3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684" y="1690688"/>
            <a:ext cx="5628216" cy="422116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2E1A493-75F8-5F28-D106-A8F4E4FC4201}"/>
              </a:ext>
            </a:extLst>
          </p:cNvPr>
          <p:cNvSpPr txBox="1"/>
          <p:nvPr/>
        </p:nvSpPr>
        <p:spPr>
          <a:xfrm>
            <a:off x="1310144" y="6094712"/>
            <a:ext cx="3613297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ru-RU" sz="2400" dirty="0"/>
              <a:t>Подъемы рук над головой</a:t>
            </a:r>
            <a:endParaRPr lang="en-US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DA58C17-43A4-C52A-C13F-851FC1B34AD9}"/>
              </a:ext>
            </a:extLst>
          </p:cNvPr>
          <p:cNvSpPr txBox="1"/>
          <p:nvPr/>
        </p:nvSpPr>
        <p:spPr>
          <a:xfrm>
            <a:off x="6951695" y="6093421"/>
            <a:ext cx="4141198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ru-RU" sz="2400" dirty="0"/>
              <a:t>Разведение руками в стороны</a:t>
            </a:r>
            <a:endParaRPr lang="en-US" sz="24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1161097-39FB-F67C-3CD5-5CEBFE335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EC8B4-4A96-4517-97DD-147CB449136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0827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83D533-0DDE-BFC7-C496-67FC35BF92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Удаленное хранение данных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35C7FFA-A34D-2B8D-835D-67D2CDBEE3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8916" y="2081026"/>
            <a:ext cx="6754168" cy="2695951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80A87D-6B7C-51C2-9588-D9BA0F3D1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EC8B4-4A96-4517-97DD-147CB449136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9016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530</TotalTime>
  <Words>213</Words>
  <Application>Microsoft Office PowerPoint</Application>
  <PresentationFormat>Widescreen</PresentationFormat>
  <Paragraphs>60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PowerPoint Presentation</vt:lpstr>
      <vt:lpstr>Постановка задачи</vt:lpstr>
      <vt:lpstr>Основная идея</vt:lpstr>
      <vt:lpstr>Про угол</vt:lpstr>
      <vt:lpstr>Интерфейс приложения</vt:lpstr>
      <vt:lpstr>Типы упражнений</vt:lpstr>
      <vt:lpstr>Упражнения с углами начала и окончания</vt:lpstr>
      <vt:lpstr>Упражнения с главными ключевыми точками</vt:lpstr>
      <vt:lpstr>Удаленное хранение данных</vt:lpstr>
      <vt:lpstr>Развертывание </vt:lpstr>
      <vt:lpstr>Использованные технологии</vt:lpstr>
      <vt:lpstr>Результаты</vt:lpstr>
      <vt:lpstr>Заключение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entcher</dc:creator>
  <cp:lastModifiedBy>entcher</cp:lastModifiedBy>
  <cp:revision>10</cp:revision>
  <dcterms:created xsi:type="dcterms:W3CDTF">2024-05-17T13:24:13Z</dcterms:created>
  <dcterms:modified xsi:type="dcterms:W3CDTF">2024-05-31T18:44:05Z</dcterms:modified>
</cp:coreProperties>
</file>